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4" r:id="rId2"/>
    <p:sldId id="276" r:id="rId3"/>
    <p:sldId id="277" r:id="rId4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_al__ma_Sayfas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4277476702212001E-2"/>
          <c:y val="2.9897141058400918E-2"/>
          <c:w val="0.82977798763100397"/>
          <c:h val="0.84817890604747626"/>
        </c:manualLayout>
      </c:layout>
      <c:lineChart>
        <c:grouping val="standar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spPr>
            <a:ln>
              <a:solidFill>
                <a:schemeClr val="accent1">
                  <a:alpha val="73000"/>
                </a:schemeClr>
              </a:solidFill>
            </a:ln>
          </c:spPr>
          <c:dLbls>
            <c:dLbl>
              <c:idx val="0"/>
              <c:layout>
                <c:manualLayout>
                  <c:x val="-4.3085372811683835E-2"/>
                  <c:y val="-5.645476119937290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4.562.976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7B5-41A9-B175-4D535C20C055}"/>
                </c:ext>
              </c:extLst>
            </c:dLbl>
            <c:dLbl>
              <c:idx val="1"/>
              <c:layout>
                <c:manualLayout>
                  <c:x val="-4.6466706147527861E-2"/>
                  <c:y val="4.074740152328762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26.239.000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7B5-41A9-B175-4D535C20C055}"/>
                </c:ext>
              </c:extLst>
            </c:dLbl>
            <c:dLbl>
              <c:idx val="2"/>
              <c:layout>
                <c:manualLayout>
                  <c:x val="-7.3266367931464182E-2"/>
                  <c:y val="-4.691076072030308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29.998.000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7B5-41A9-B175-4D535C20C055}"/>
                </c:ext>
              </c:extLst>
            </c:dLbl>
            <c:dLbl>
              <c:idx val="3"/>
              <c:layout>
                <c:manualLayout>
                  <c:x val="-4.4943687989470099E-2"/>
                  <c:y val="-5.818412151736226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10.698.000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7B5-41A9-B175-4D535C20C055}"/>
                </c:ext>
              </c:extLst>
            </c:dLbl>
            <c:dLbl>
              <c:idx val="4"/>
              <c:layout>
                <c:manualLayout>
                  <c:x val="-4.4972173662486653E-2"/>
                  <c:y val="3.554686612322545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12.106.000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7B5-41A9-B175-4D535C20C055}"/>
                </c:ext>
              </c:extLst>
            </c:dLbl>
            <c:dLbl>
              <c:idx val="5"/>
              <c:layout>
                <c:manualLayout>
                  <c:x val="-5.058783487333799E-2"/>
                  <c:y val="-8.712187843326059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25.676.684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7B5-41A9-B175-4D535C20C055}"/>
                </c:ext>
              </c:extLst>
            </c:dLbl>
            <c:dLbl>
              <c:idx val="6"/>
              <c:layout>
                <c:manualLayout>
                  <c:x val="-4.971104905481312E-2"/>
                  <c:y val="-4.9614857608414061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 smtClean="0"/>
                      <a:t>₺17.879.643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8.4717046505190574E-2"/>
                      <c:h val="7.93908701502302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67B5-41A9-B175-4D535C20C055}"/>
                </c:ext>
              </c:extLst>
            </c:dLbl>
            <c:dLbl>
              <c:idx val="7"/>
              <c:layout>
                <c:manualLayout>
                  <c:x val="-3.635683605776388E-2"/>
                  <c:y val="6.406309792739078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9.184.000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7B5-41A9-B175-4D535C20C055}"/>
                </c:ext>
              </c:extLst>
            </c:dLbl>
            <c:dLbl>
              <c:idx val="8"/>
              <c:layout>
                <c:manualLayout>
                  <c:x val="-5.352088939270401E-2"/>
                  <c:y val="-5.650645298670518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₺16.538.000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7B5-41A9-B175-4D535C20C055}"/>
                </c:ext>
              </c:extLst>
            </c:dLbl>
            <c:dLbl>
              <c:idx val="9"/>
              <c:layout>
                <c:manualLayout>
                  <c:x val="-4.9862868344195281E-2"/>
                  <c:y val="6.568753163228767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10.114.156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7B5-41A9-B175-4D535C20C055}"/>
                </c:ext>
              </c:extLst>
            </c:dLbl>
            <c:dLbl>
              <c:idx val="10"/>
              <c:layout>
                <c:manualLayout>
                  <c:x val="-9.7573786528427159E-2"/>
                  <c:y val="-2.601138453752052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10.719.136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7B5-41A9-B175-4D535C20C055}"/>
                </c:ext>
              </c:extLst>
            </c:dLbl>
            <c:dLbl>
              <c:idx val="11"/>
              <c:layout>
                <c:manualLayout>
                  <c:x val="-9.5269428632223541E-2"/>
                  <c:y val="-6.599459627942583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11.448.017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7B5-41A9-B175-4D535C20C055}"/>
                </c:ext>
              </c:extLst>
            </c:dLbl>
            <c:dLbl>
              <c:idx val="12"/>
              <c:layout>
                <c:manualLayout>
                  <c:x val="-6.3571444039174557E-2"/>
                  <c:y val="4.3590064066955522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 </a:t>
                    </a:r>
                    <a:r>
                      <a:rPr lang="en-US" dirty="0" smtClean="0">
                        <a:latin typeface="AbakuTLSymSans"/>
                      </a:rPr>
                      <a:t>₺</a:t>
                    </a:r>
                    <a:r>
                      <a:rPr lang="en-US" dirty="0" smtClean="0"/>
                      <a:t>22.344.792,00 </a:t>
                    </a:r>
                    <a:endParaRPr lang="en-US" dirty="0"/>
                  </a:p>
                </c:rich>
              </c:tx>
              <c:numFmt formatCode="#,##0.00\ &quot;₺&quot;" sourceLinked="0"/>
              <c:spPr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67B5-41A9-B175-4D535C20C055}"/>
                </c:ext>
              </c:extLst>
            </c:dLbl>
            <c:dLbl>
              <c:idx val="13"/>
              <c:layout>
                <c:manualLayout>
                  <c:x val="-5.8864810689584393E-2"/>
                  <c:y val="4.868633423446768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37.241.320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7B5-41A9-B175-4D535C20C055}"/>
                </c:ext>
              </c:extLst>
            </c:dLbl>
            <c:dLbl>
              <c:idx val="14"/>
              <c:layout>
                <c:manualLayout>
                  <c:x val="-5.2005521043801267E-2"/>
                  <c:y val="-6.721745423348025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</a:t>
                    </a:r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37.159.389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67B5-41A9-B175-4D535C20C055}"/>
                </c:ext>
              </c:extLst>
            </c:dLbl>
            <c:dLbl>
              <c:idx val="15"/>
              <c:layout>
                <c:manualLayout>
                  <c:x val="-4.49829962395892E-2"/>
                  <c:y val="5.704265884037573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37.159.389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67B5-41A9-B175-4D535C20C055}"/>
                </c:ext>
              </c:extLst>
            </c:dLbl>
            <c:dLbl>
              <c:idx val="16"/>
              <c:layout>
                <c:manualLayout>
                  <c:x val="-4.7378563398793844E-2"/>
                  <c:y val="-3.782257218333767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/>
                        <a:cs typeface="Arial"/>
                      </a:rPr>
                      <a:t>₺</a:t>
                    </a:r>
                    <a:r>
                      <a:rPr lang="en-US" dirty="0" smtClean="0"/>
                      <a:t>38.959.984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67B5-41A9-B175-4D535C20C055}"/>
                </c:ext>
              </c:extLst>
            </c:dLbl>
            <c:dLbl>
              <c:idx val="17"/>
              <c:layout>
                <c:manualLayout>
                  <c:x val="-5.0115782803793821E-2"/>
                  <c:y val="-5.4392876100186401E-2"/>
                </c:manualLayout>
              </c:layout>
              <c:tx>
                <c:rich>
                  <a:bodyPr/>
                  <a:lstStyle/>
                  <a:p>
                    <a:r>
                      <a:rPr lang="en-US" sz="800" b="0" i="0" u="none" strike="noStrike" kern="1200" baseline="0" dirty="0" smtClean="0">
                        <a:solidFill>
                          <a:prstClr val="black"/>
                        </a:solidFill>
                        <a:latin typeface="Arial"/>
                        <a:cs typeface="Arial"/>
                      </a:rPr>
                      <a:t>₺</a:t>
                    </a:r>
                    <a:fld id="{657F54B0-E561-4118-B869-B5198554393B}" type="VALUE">
                      <a:rPr lang="en-US" baseline="0" smtClean="0"/>
                      <a:pPr/>
                      <a:t>[DEĞER]</a:t>
                    </a:fld>
                    <a:endParaRPr lang="en-US" sz="800" b="0" i="0" u="none" strike="noStrike" kern="1200" baseline="0" dirty="0" smtClean="0">
                      <a:solidFill>
                        <a:prstClr val="black"/>
                      </a:solidFill>
                      <a:latin typeface="Arial"/>
                      <a:cs typeface="Arial"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7B5-41A9-B175-4D535C20C055}"/>
                </c:ext>
              </c:extLst>
            </c:dLbl>
            <c:dLbl>
              <c:idx val="18"/>
              <c:layout>
                <c:manualLayout>
                  <c:x val="-4.7956065145304004E-2"/>
                  <c:y val="-4.9493729091829301E-2"/>
                </c:manualLayout>
              </c:layout>
              <c:tx>
                <c:rich>
                  <a:bodyPr/>
                  <a:lstStyle/>
                  <a:p>
                    <a:r>
                      <a:rPr lang="en-US" sz="1000" b="0" i="0" u="none" strike="noStrike" kern="1200" baseline="0" dirty="0" smtClean="0">
                        <a:solidFill>
                          <a:prstClr val="black"/>
                        </a:solidFill>
                        <a:latin typeface="Arial"/>
                        <a:cs typeface="Arial"/>
                      </a:rPr>
                      <a:t>₺</a:t>
                    </a:r>
                    <a:fld id="{0C342746-6F80-4A91-9A0C-0EC5D85D063B}" type="VALUE">
                      <a:rPr lang="en-US" baseline="0" smtClean="0"/>
                      <a:pPr/>
                      <a:t>[DEĞER]</a:t>
                    </a:fld>
                    <a:endParaRPr lang="en-US" sz="1000" b="0" i="0" u="none" strike="noStrike" kern="1200" baseline="0" dirty="0" smtClean="0">
                      <a:solidFill>
                        <a:prstClr val="black"/>
                      </a:solidFill>
                      <a:latin typeface="Arial"/>
                      <a:cs typeface="Arial"/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F09-4D7C-A26B-8FA3BFB06E32}"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sz="1000" b="0" i="0" u="none" strike="noStrike" kern="1200" baseline="0" dirty="0" smtClean="0">
                        <a:solidFill>
                          <a:prstClr val="black"/>
                        </a:solidFill>
                        <a:latin typeface="Arial"/>
                        <a:cs typeface="Arial"/>
                      </a:rPr>
                      <a:t>₺</a:t>
                    </a:r>
                    <a:r>
                      <a:rPr lang="en-US" sz="1000" b="0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119.335.939</a:t>
                    </a:r>
                    <a:endParaRPr lang="en-US" sz="1000" b="0" i="0" u="none" strike="noStrike" kern="1200" baseline="0" dirty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dLblPos val="t"/>
              <c:showLegendKey val="0"/>
              <c:showVal val="1"/>
              <c:showCatName val="0"/>
              <c:showSerName val="1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1DF-4266-B3D9-A67A8ADDACD0}"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1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Sayfa1!$A$2:$A$21</c:f>
              <c:numCache>
                <c:formatCode>General</c:formatCode>
                <c:ptCount val="2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</c:numCache>
            </c:numRef>
          </c:cat>
          <c:val>
            <c:numRef>
              <c:f>Sayfa1!$B$2:$B$21</c:f>
              <c:numCache>
                <c:formatCode>#,##0</c:formatCode>
                <c:ptCount val="20"/>
                <c:pt idx="0">
                  <c:v>4562976</c:v>
                </c:pt>
                <c:pt idx="1">
                  <c:v>26239000</c:v>
                </c:pt>
                <c:pt idx="2">
                  <c:v>29998000</c:v>
                </c:pt>
                <c:pt idx="3">
                  <c:v>10698000</c:v>
                </c:pt>
                <c:pt idx="4">
                  <c:v>12106000</c:v>
                </c:pt>
                <c:pt idx="5">
                  <c:v>25676684</c:v>
                </c:pt>
                <c:pt idx="6">
                  <c:v>17879643</c:v>
                </c:pt>
                <c:pt idx="7">
                  <c:v>9184000</c:v>
                </c:pt>
                <c:pt idx="8">
                  <c:v>16538000</c:v>
                </c:pt>
                <c:pt idx="9">
                  <c:v>10114156</c:v>
                </c:pt>
                <c:pt idx="10">
                  <c:v>10719136</c:v>
                </c:pt>
                <c:pt idx="11">
                  <c:v>11448017</c:v>
                </c:pt>
                <c:pt idx="12">
                  <c:v>22344792</c:v>
                </c:pt>
                <c:pt idx="13">
                  <c:v>37241320</c:v>
                </c:pt>
                <c:pt idx="14">
                  <c:v>37159389</c:v>
                </c:pt>
                <c:pt idx="15">
                  <c:v>37159389</c:v>
                </c:pt>
                <c:pt idx="16">
                  <c:v>38959984</c:v>
                </c:pt>
                <c:pt idx="17">
                  <c:v>74884488</c:v>
                </c:pt>
                <c:pt idx="18">
                  <c:v>90512685</c:v>
                </c:pt>
                <c:pt idx="19">
                  <c:v>119335939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11-67B5-41A9-B175-4D535C20C055}"/>
            </c:ext>
          </c:extLst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Sütun1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Sayfa1!$A$2:$A$21</c:f>
              <c:numCache>
                <c:formatCode>General</c:formatCode>
                <c:ptCount val="2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</c:numCache>
            </c:numRef>
          </c:cat>
          <c:val>
            <c:numRef>
              <c:f>Sayfa1!$C$2:$C$21</c:f>
              <c:numCache>
                <c:formatCode>General</c:formatCode>
                <c:ptCount val="20"/>
                <c:pt idx="14" formatCode="#,##0">
                  <c:v>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12-67B5-41A9-B175-4D535C20C0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441408"/>
        <c:axId val="175137344"/>
      </c:lineChart>
      <c:catAx>
        <c:axId val="183441408"/>
        <c:scaling>
          <c:orientation val="minMax"/>
        </c:scaling>
        <c:delete val="0"/>
        <c:axPos val="b"/>
        <c:majorGridlines>
          <c:spPr>
            <a:ln>
              <a:solidFill>
                <a:schemeClr val="tx1">
                  <a:tint val="75000"/>
                  <a:shade val="95000"/>
                  <a:satMod val="105000"/>
                  <a:alpha val="40000"/>
                </a:schemeClr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crossAx val="175137344"/>
        <c:crosses val="autoZero"/>
        <c:auto val="1"/>
        <c:lblAlgn val="ctr"/>
        <c:lblOffset val="100"/>
        <c:noMultiLvlLbl val="0"/>
      </c:catAx>
      <c:valAx>
        <c:axId val="175137344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  <a:alpha val="40000"/>
                </a:schemeClr>
              </a:solidFill>
            </a:ln>
          </c:spPr>
        </c:majorGridlines>
        <c:numFmt formatCode="#,##0" sourceLinked="1"/>
        <c:majorTickMark val="none"/>
        <c:minorTickMark val="none"/>
        <c:tickLblPos val="nextTo"/>
        <c:crossAx val="183441408"/>
        <c:crosses val="autoZero"/>
        <c:crossBetween val="between"/>
      </c:valAx>
      <c:spPr>
        <a:ln>
          <a:solidFill>
            <a:schemeClr val="tx1">
              <a:tint val="75000"/>
              <a:shade val="95000"/>
              <a:satMod val="105000"/>
              <a:alpha val="40000"/>
            </a:schemeClr>
          </a:solidFill>
        </a:ln>
      </c:spPr>
    </c:plotArea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6908273808358E-2"/>
          <c:y val="1.6800471499239553E-2"/>
          <c:w val="0.70985254562457223"/>
          <c:h val="0.9213270192443022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406-4DB8-852C-C2B3213093C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2-C406-4DB8-852C-C2B3213093CD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4-C406-4DB8-852C-C2B3213093CD}"/>
              </c:ext>
            </c:extLst>
          </c:dPt>
          <c:cat>
            <c:strRef>
              <c:f>Sayfa1!$A$2:$A$5</c:f>
              <c:strCache>
                <c:ptCount val="4"/>
                <c:pt idx="0">
                  <c:v>İlçelere Ayrılan Ödenek</c:v>
                </c:pt>
                <c:pt idx="1">
                  <c:v>Ortak Alım Ödeneği</c:v>
                </c:pt>
                <c:pt idx="2">
                  <c:v>Mülga Köy.Hiz.Devam eden İşler</c:v>
                </c:pt>
                <c:pt idx="3">
                  <c:v>Sayısal Harita (CBS)</c:v>
                </c:pt>
              </c:strCache>
            </c:strRef>
          </c:cat>
          <c:val>
            <c:numRef>
              <c:f>Sayfa1!$B$2:$B$5</c:f>
              <c:numCache>
                <c:formatCode>#,##0</c:formatCode>
                <c:ptCount val="4"/>
                <c:pt idx="0">
                  <c:v>480415983.47000003</c:v>
                </c:pt>
                <c:pt idx="1">
                  <c:v>112557016.83</c:v>
                </c:pt>
                <c:pt idx="2">
                  <c:v>9495212</c:v>
                </c:pt>
                <c:pt idx="3">
                  <c:v>4492604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06-4DB8-852C-C2B3213093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88029440"/>
        <c:axId val="175139072"/>
      </c:barChart>
      <c:catAx>
        <c:axId val="188029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75139072"/>
        <c:crosses val="autoZero"/>
        <c:auto val="1"/>
        <c:lblAlgn val="ctr"/>
        <c:lblOffset val="100"/>
        <c:noMultiLvlLbl val="0"/>
      </c:catAx>
      <c:valAx>
        <c:axId val="175139072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extTo"/>
        <c:crossAx val="188029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0.10791</cdr:x>
      <cdr:y>0.05934</cdr:y>
    </cdr:from>
    <cdr:to>
      <cdr:x>0.37255</cdr:x>
      <cdr:y>0.14483</cdr:y>
    </cdr:to>
    <cdr:sp macro="" textlink="">
      <cdr:nvSpPr>
        <cdr:cNvPr id="2" name="Metin kutusu 1"/>
        <cdr:cNvSpPr txBox="1"/>
      </cdr:nvSpPr>
      <cdr:spPr>
        <a:xfrm xmlns:a="http://schemas.openxmlformats.org/drawingml/2006/main">
          <a:off x="396282" y="149944"/>
          <a:ext cx="97187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tr-TR" sz="1100" dirty="0"/>
        </a:p>
      </cdr:txBody>
    </cdr:sp>
  </cdr:relSizeAnchor>
  <cdr:relSizeAnchor xmlns:cdr="http://schemas.openxmlformats.org/drawingml/2006/chartDrawing">
    <cdr:from>
      <cdr:x>0</cdr:x>
      <cdr:y>0.00426</cdr:y>
    </cdr:from>
    <cdr:to>
      <cdr:x>0.33333</cdr:x>
      <cdr:y>0.11824</cdr:y>
    </cdr:to>
    <cdr:sp macro="" textlink="">
      <cdr:nvSpPr>
        <cdr:cNvPr id="3" name="Metin kutusu 2"/>
        <cdr:cNvSpPr txBox="1"/>
      </cdr:nvSpPr>
      <cdr:spPr>
        <a:xfrm xmlns:a="http://schemas.openxmlformats.org/drawingml/2006/main">
          <a:off x="0" y="10758"/>
          <a:ext cx="122413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1000" dirty="0" smtClean="0">
              <a:latin typeface="Arial"/>
              <a:cs typeface="Arial"/>
            </a:rPr>
            <a:t>₺</a:t>
          </a:r>
          <a:r>
            <a:rPr lang="tr-TR" sz="1000" dirty="0" smtClean="0">
              <a:cs typeface="Arial" pitchFamily="34" charset="0"/>
            </a:rPr>
            <a:t>480.415.983,47</a:t>
          </a:r>
          <a:endParaRPr lang="tr-TR" sz="1000" dirty="0"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0.66667</cdr:x>
      <cdr:y>0.25882</cdr:y>
    </cdr:from>
    <cdr:to>
      <cdr:x>0.91566</cdr:x>
      <cdr:y>0.62069</cdr:y>
    </cdr:to>
    <cdr:sp macro="" textlink="">
      <cdr:nvSpPr>
        <cdr:cNvPr id="4" name="Metin kutusu 3"/>
        <cdr:cNvSpPr txBox="1"/>
      </cdr:nvSpPr>
      <cdr:spPr>
        <a:xfrm xmlns:a="http://schemas.openxmlformats.org/drawingml/2006/main">
          <a:off x="2448272" y="65400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tr-TR" sz="1100" dirty="0"/>
        </a:p>
      </cdr:txBody>
    </cdr:sp>
  </cdr:relSizeAnchor>
  <cdr:relSizeAnchor xmlns:cdr="http://schemas.openxmlformats.org/drawingml/2006/chartDrawing">
    <cdr:from>
      <cdr:x>0.20646</cdr:x>
      <cdr:y>0.49304</cdr:y>
    </cdr:from>
    <cdr:to>
      <cdr:x>0.45545</cdr:x>
      <cdr:y>0.57853</cdr:y>
    </cdr:to>
    <cdr:sp macro="" textlink="">
      <cdr:nvSpPr>
        <cdr:cNvPr id="5" name="Metin kutusu 4"/>
        <cdr:cNvSpPr txBox="1"/>
      </cdr:nvSpPr>
      <cdr:spPr>
        <a:xfrm xmlns:a="http://schemas.openxmlformats.org/drawingml/2006/main">
          <a:off x="1087246" y="1064635"/>
          <a:ext cx="1311221" cy="184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1000" dirty="0" smtClean="0">
              <a:latin typeface="Arial"/>
              <a:cs typeface="Arial"/>
            </a:rPr>
            <a:t>₺</a:t>
          </a:r>
          <a:r>
            <a:rPr lang="tr-TR" sz="1000" dirty="0" smtClean="0">
              <a:cs typeface="Arial"/>
            </a:rPr>
            <a:t>148.357.798,53</a:t>
          </a:r>
          <a:endParaRPr lang="tr-TR" sz="1000" dirty="0"/>
        </a:p>
      </cdr:txBody>
    </cdr:sp>
  </cdr:relSizeAnchor>
  <cdr:relSizeAnchor xmlns:cdr="http://schemas.openxmlformats.org/drawingml/2006/chartDrawing">
    <cdr:from>
      <cdr:x>0.39216</cdr:x>
      <cdr:y>0.59983</cdr:y>
    </cdr:from>
    <cdr:to>
      <cdr:x>0.60784</cdr:x>
      <cdr:y>0.68532</cdr:y>
    </cdr:to>
    <cdr:sp macro="" textlink="">
      <cdr:nvSpPr>
        <cdr:cNvPr id="6" name="Metin kutusu 5"/>
        <cdr:cNvSpPr txBox="1"/>
      </cdr:nvSpPr>
      <cdr:spPr>
        <a:xfrm xmlns:a="http://schemas.openxmlformats.org/drawingml/2006/main">
          <a:off x="2065175" y="1295228"/>
          <a:ext cx="1135805" cy="184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1000" dirty="0" smtClean="0">
              <a:latin typeface="Arial"/>
              <a:cs typeface="Arial"/>
            </a:rPr>
            <a:t>₺</a:t>
          </a:r>
          <a:r>
            <a:rPr lang="tr-TR" sz="1000" dirty="0" smtClean="0">
              <a:cs typeface="Arial"/>
            </a:rPr>
            <a:t>9.495.212,00</a:t>
          </a:r>
          <a:endParaRPr lang="tr-TR" sz="1000" dirty="0"/>
        </a:p>
      </cdr:txBody>
    </cdr:sp>
  </cdr:relSizeAnchor>
  <cdr:relSizeAnchor xmlns:cdr="http://schemas.openxmlformats.org/drawingml/2006/chartDrawing">
    <cdr:from>
      <cdr:x>0.57611</cdr:x>
      <cdr:y>0.59983</cdr:y>
    </cdr:from>
    <cdr:to>
      <cdr:x>0.79179</cdr:x>
      <cdr:y>0.68532</cdr:y>
    </cdr:to>
    <cdr:sp macro="" textlink="">
      <cdr:nvSpPr>
        <cdr:cNvPr id="7" name="Metin kutusu 6"/>
        <cdr:cNvSpPr txBox="1"/>
      </cdr:nvSpPr>
      <cdr:spPr>
        <a:xfrm xmlns:a="http://schemas.openxmlformats.org/drawingml/2006/main">
          <a:off x="3033909" y="1295228"/>
          <a:ext cx="1135804" cy="184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1000" dirty="0" smtClean="0">
              <a:latin typeface="Arial"/>
              <a:cs typeface="Arial"/>
            </a:rPr>
            <a:t>₺</a:t>
          </a:r>
          <a:r>
            <a:rPr lang="tr-TR" sz="1000" dirty="0" smtClean="0">
              <a:cs typeface="Arial"/>
            </a:rPr>
            <a:t>4.492.604,00</a:t>
          </a:r>
          <a:endParaRPr lang="tr-TR" sz="10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89C05-2FBC-4815-8860-AE42659AD4C7}" type="datetimeFigureOut">
              <a:rPr lang="tr-TR" smtClean="0"/>
              <a:t>22.07.2024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63A6A-E65B-419D-A58E-584D9364C2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5900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3E786-0237-44F1-BD3B-FAB576BBD4A8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482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22.07.2024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22.07.2024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22.07.2024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22.07.2024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22.07.2024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22.07.2024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22.07.2024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22.07.2024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22.07.2024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22.07.2024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22.07.2024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22.07.2024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gif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24743"/>
          </a:xfrm>
          <a:solidFill>
            <a:srgbClr val="442410"/>
          </a:solidFill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28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2005–2024 YILLARINDA </a:t>
            </a:r>
            <a:r>
              <a:rPr lang="tr-TR" sz="2800" dirty="0" smtClean="0">
                <a:solidFill>
                  <a:srgbClr val="F4F0E0"/>
                </a:solidFill>
                <a:latin typeface="Arial"/>
                <a:ea typeface="Tahoma" pitchFamily="34" charset="0"/>
                <a:cs typeface="Arial"/>
              </a:rPr>
              <a:t>₺</a:t>
            </a:r>
            <a:r>
              <a:rPr lang="tr-TR" sz="28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642.761.580,00 </a:t>
            </a:r>
            <a:br>
              <a:rPr lang="tr-TR" sz="28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tr-TR" sz="28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TAHSİS EDİLMİŞTİR</a:t>
            </a:r>
            <a:endParaRPr lang="tr-TR" sz="2800" dirty="0">
              <a:solidFill>
                <a:srgbClr val="F4F0E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39738" y="126666"/>
            <a:ext cx="903870" cy="867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pic>
        <p:nvPicPr>
          <p:cNvPr id="7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30324"/>
            <a:ext cx="792565" cy="534380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2051720" y="1192564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KÖYDES </a:t>
            </a:r>
            <a:r>
              <a:rPr lang="tr-TR" dirty="0" smtClean="0"/>
              <a:t>ödeneğinin</a:t>
            </a:r>
            <a:r>
              <a:rPr lang="tr-TR" sz="1600" dirty="0" smtClean="0"/>
              <a:t>(</a:t>
            </a:r>
            <a:r>
              <a:rPr lang="tr-TR" sz="1600" dirty="0" smtClean="0">
                <a:latin typeface="AbakuTLSymSans"/>
                <a:cs typeface="Arial"/>
              </a:rPr>
              <a:t>₺</a:t>
            </a:r>
            <a:r>
              <a:rPr lang="tr-TR" sz="1600" dirty="0" smtClean="0"/>
              <a:t>642.761.580) </a:t>
            </a:r>
            <a:r>
              <a:rPr lang="tr-TR" dirty="0" smtClean="0"/>
              <a:t>genel dağılımı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2339752" y="3726105"/>
            <a:ext cx="3997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KÖYDES ödeneğinin yıllara göre dağılımı</a:t>
            </a:r>
            <a:endParaRPr lang="tr-TR" dirty="0"/>
          </a:p>
        </p:txBody>
      </p:sp>
      <p:graphicFrame>
        <p:nvGraphicFramePr>
          <p:cNvPr id="14" name="Grafik 13"/>
          <p:cNvGraphicFramePr/>
          <p:nvPr>
            <p:extLst>
              <p:ext uri="{D42A27DB-BD31-4B8C-83A1-F6EECF244321}">
                <p14:modId xmlns:p14="http://schemas.microsoft.com/office/powerpoint/2010/main" val="454696143"/>
              </p:ext>
            </p:extLst>
          </p:nvPr>
        </p:nvGraphicFramePr>
        <p:xfrm>
          <a:off x="467544" y="4149080"/>
          <a:ext cx="849694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3971236"/>
              </p:ext>
            </p:extLst>
          </p:nvPr>
        </p:nvGraphicFramePr>
        <p:xfrm>
          <a:off x="2042147" y="1629716"/>
          <a:ext cx="5266157" cy="2159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8939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24743"/>
          </a:xfrm>
          <a:solidFill>
            <a:srgbClr val="442410"/>
          </a:solidFill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YEŞİL YOL PROJESİ</a:t>
            </a:r>
            <a:endParaRPr lang="tr-TR" sz="3600" dirty="0">
              <a:solidFill>
                <a:srgbClr val="F4F0E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39" name="38 Metin kutusu"/>
          <p:cNvSpPr txBox="1"/>
          <p:nvPr/>
        </p:nvSpPr>
        <p:spPr>
          <a:xfrm>
            <a:off x="-32" y="1100931"/>
            <a:ext cx="61436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fontAlgn="base" hangingPunct="0">
              <a:spcAft>
                <a:spcPct val="0"/>
              </a:spcAft>
            </a:pPr>
            <a:r>
              <a:rPr lang="tr-TR" sz="22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tr-TR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Başlık 1"/>
          <p:cNvSpPr txBox="1">
            <a:spLocks/>
          </p:cNvSpPr>
          <p:nvPr/>
        </p:nvSpPr>
        <p:spPr>
          <a:xfrm>
            <a:off x="0" y="0"/>
            <a:ext cx="9144000" cy="1124743"/>
          </a:xfrm>
          <a:prstGeom prst="rect">
            <a:avLst/>
          </a:prstGeom>
          <a:solidFill>
            <a:srgbClr val="44241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tr-TR" sz="36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</a:t>
            </a:r>
            <a:r>
              <a:rPr lang="tr-TR" sz="3200" dirty="0" smtClean="0">
                <a:solidFill>
                  <a:srgbClr val="F4F0E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KÖYDES YATIRIMLARI</a:t>
            </a:r>
            <a:endParaRPr lang="tr-TR" sz="3200" dirty="0">
              <a:solidFill>
                <a:srgbClr val="F4F0E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1" name="Metin kutusu 9"/>
          <p:cNvSpPr txBox="1"/>
          <p:nvPr/>
        </p:nvSpPr>
        <p:spPr>
          <a:xfrm>
            <a:off x="139738" y="126666"/>
            <a:ext cx="903870" cy="867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12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30324"/>
            <a:ext cx="792565" cy="534380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0" y="1308773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İlimizde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devam etmekte olan KÖYDES Projesi çalışmaları, 12 ilçeye bağlı,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343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köy,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1419 ünite olmak üzere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toplam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112.257 nüfusa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hizmet vermektedir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tr-TR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2005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yılları arasında ilimize KÖYDES projesi kapsamında toplam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₺642.761.598,00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ödenek tahsis edilmiştir. Bu ödeneğin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₺423.326.349,17 köy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yollarında,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₺57.089.634,30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köy içme sularında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smtClean="0">
                <a:solidFill>
                  <a:prstClr val="black"/>
                </a:solidFill>
                <a:latin typeface="Arial"/>
                <a:cs typeface="Arial"/>
              </a:rPr>
              <a:t>₺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148.357.798,53 ortak alım (akaryakıt, yedek parça) giderlerinde </a:t>
            </a:r>
            <a:r>
              <a:rPr lang="tr-TR" sz="1600" dirty="0" smtClean="0">
                <a:solidFill>
                  <a:prstClr val="black"/>
                </a:solidFill>
                <a:latin typeface="Arial"/>
                <a:cs typeface="Arial"/>
              </a:rPr>
              <a:t>₺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4.492.604,00 Coğrafi Bilgi Sistemi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₺9.495.212 Mülga Köy Hizmetlerinden devreden işler için kullanılmıştır. Bu ödeneklerle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 asfalt,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1.110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 yol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betonlaması ve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muhtelif sanat yapıları çalışması,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343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köyde içme suyu çalışması yapılmıştır. Yapılan tüm çalışmalar neticesinde ilimizde toplam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.689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yolun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3.351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 si asfalt veya beton kaplama olup oranı %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39’dır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tr-TR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yılında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İlimize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toplam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₺119.335.939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ödenek tahsis edilmiş, </a:t>
            </a:r>
            <a:r>
              <a:rPr lang="tr-TR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sektörel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olarak dağılımı ise şu şekilde olmuştur: Köy yollarına kapsamında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278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 için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₺68.103.478,33 içme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suları kapsamında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 için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₺11.627.759,76 atık su kapsamında 2 proje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için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₺500.000,00 ve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ortak alım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ödeneği </a:t>
            </a:r>
            <a:r>
              <a:rPr lang="tr-T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olarak </a:t>
            </a:r>
            <a:r>
              <a:rPr lang="tr-TR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₺35.800.781,70 ayrılmıştır. </a:t>
            </a:r>
            <a:endParaRPr lang="tr-TR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085" y="5448790"/>
            <a:ext cx="1691680" cy="126876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581" y="5445223"/>
            <a:ext cx="1722132" cy="1310777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137" y="5445223"/>
            <a:ext cx="1723359" cy="1310777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77" y="5445223"/>
            <a:ext cx="1671584" cy="1272327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503" y="5445223"/>
            <a:ext cx="1837836" cy="1272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347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«</a:t>
            </a:r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2509837"/>
            <a:ext cx="8201247" cy="1838325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0216" y="4348162"/>
            <a:ext cx="6675212" cy="2339249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99" y="170587"/>
            <a:ext cx="8147249" cy="233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21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</TotalTime>
  <Words>256</Words>
  <Application>Microsoft Office PowerPoint</Application>
  <PresentationFormat>Ekran Gösterisi (4:3)</PresentationFormat>
  <Paragraphs>37</Paragraphs>
  <Slides>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10" baseType="lpstr">
      <vt:lpstr>AbakuTLSymSans</vt:lpstr>
      <vt:lpstr>Arial</vt:lpstr>
      <vt:lpstr>Calibri</vt:lpstr>
      <vt:lpstr>Tahoma</vt:lpstr>
      <vt:lpstr>Times New Roman</vt:lpstr>
      <vt:lpstr>Wingdings</vt:lpstr>
      <vt:lpstr>Ofis Teması</vt:lpstr>
      <vt:lpstr>2005–2024 YILLARINDA ₺642.761.580,00  TAHSİS EDİLMİŞTİR</vt:lpstr>
      <vt:lpstr> YEŞİL YOL PROJESİ</vt:lpstr>
      <vt:lpstr>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</dc:creator>
  <cp:lastModifiedBy>PC</cp:lastModifiedBy>
  <cp:revision>236</cp:revision>
  <cp:lastPrinted>2016-06-17T12:24:00Z</cp:lastPrinted>
  <dcterms:created xsi:type="dcterms:W3CDTF">2014-01-13T13:06:22Z</dcterms:created>
  <dcterms:modified xsi:type="dcterms:W3CDTF">2024-07-22T12:33:24Z</dcterms:modified>
</cp:coreProperties>
</file>